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48"/>
  </p:notesMasterIdLst>
  <p:sldIdLst>
    <p:sldId id="256" r:id="rId2"/>
    <p:sldId id="298" r:id="rId3"/>
    <p:sldId id="299" r:id="rId4"/>
    <p:sldId id="272" r:id="rId5"/>
    <p:sldId id="309" r:id="rId6"/>
    <p:sldId id="310" r:id="rId7"/>
    <p:sldId id="257" r:id="rId8"/>
    <p:sldId id="258" r:id="rId9"/>
    <p:sldId id="259" r:id="rId10"/>
    <p:sldId id="260" r:id="rId11"/>
    <p:sldId id="307" r:id="rId12"/>
    <p:sldId id="312" r:id="rId13"/>
    <p:sldId id="308" r:id="rId14"/>
    <p:sldId id="261" r:id="rId15"/>
    <p:sldId id="262" r:id="rId16"/>
    <p:sldId id="313" r:id="rId17"/>
    <p:sldId id="276" r:id="rId18"/>
    <p:sldId id="303" r:id="rId19"/>
    <p:sldId id="305" r:id="rId20"/>
    <p:sldId id="277" r:id="rId21"/>
    <p:sldId id="304" r:id="rId22"/>
    <p:sldId id="278" r:id="rId23"/>
    <p:sldId id="279" r:id="rId24"/>
    <p:sldId id="311" r:id="rId25"/>
    <p:sldId id="266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3" r:id="rId39"/>
    <p:sldId id="306" r:id="rId40"/>
    <p:sldId id="294" r:id="rId41"/>
    <p:sldId id="295" r:id="rId42"/>
    <p:sldId id="296" r:id="rId43"/>
    <p:sldId id="301" r:id="rId44"/>
    <p:sldId id="302" r:id="rId45"/>
    <p:sldId id="297" r:id="rId46"/>
    <p:sldId id="292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8" autoAdjust="0"/>
  </p:normalViewPr>
  <p:slideViewPr>
    <p:cSldViewPr>
      <p:cViewPr varScale="1">
        <p:scale>
          <a:sx n="70" d="100"/>
          <a:sy n="70" d="100"/>
        </p:scale>
        <p:origin x="-137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י"ד/אדר ב/תשע"ד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March 16,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March 16,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March 16,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March 16,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March 16,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March 16,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March 16,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March 16,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March 16,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March 16,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March 16,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March 16,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1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microsoft.com/office/2007/relationships/hdphoto" Target="../media/hdphoto2.wdp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gif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sz="4400" dirty="0">
                <a:solidFill>
                  <a:schemeClr val="tx2"/>
                </a:solidFill>
              </a:rPr>
              <a:t>Stress</a:t>
            </a:r>
            <a:r>
              <a:rPr lang="en-US" sz="4400" dirty="0"/>
              <a:t>, </a:t>
            </a:r>
            <a:r>
              <a:rPr lang="en-US" sz="4400" b="1" dirty="0">
                <a:solidFill>
                  <a:srgbClr val="00B050"/>
                </a:solidFill>
              </a:rPr>
              <a:t>mutation</a:t>
            </a:r>
            <a:r>
              <a:rPr lang="en-US" sz="4400" dirty="0" smtClean="0"/>
              <a:t>, </a:t>
            </a:r>
            <a:r>
              <a:rPr lang="en-US" sz="4400" b="1" dirty="0">
                <a:solidFill>
                  <a:srgbClr val="0070C0"/>
                </a:solidFill>
              </a:rPr>
              <a:t>evolution</a:t>
            </a:r>
            <a:r>
              <a:rPr lang="en-US" sz="4400" dirty="0" smtClean="0"/>
              <a:t>, </a:t>
            </a:r>
            <a:r>
              <a:rPr lang="en-US" sz="4400" dirty="0"/>
              <a:t>and </a:t>
            </a:r>
            <a:r>
              <a:rPr lang="en-US" sz="4400" dirty="0">
                <a:solidFill>
                  <a:schemeClr val="accent5"/>
                </a:solidFill>
              </a:rPr>
              <a:t>Mathematical models</a:t>
            </a:r>
            <a:br>
              <a:rPr lang="en-US" sz="4400" dirty="0">
                <a:solidFill>
                  <a:schemeClr val="accent5"/>
                </a:solidFill>
              </a:rPr>
            </a:br>
            <a:endParaRPr lang="he-IL" sz="4400" b="1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8075240" cy="1796752"/>
          </a:xfrm>
        </p:spPr>
        <p:txBody>
          <a:bodyPr>
            <a:normAutofit fontScale="70000" lnSpcReduction="20000"/>
          </a:bodyPr>
          <a:lstStyle/>
          <a:p>
            <a:pPr rtl="0"/>
            <a:r>
              <a:rPr lang="en-US" sz="3800" dirty="0" err="1" smtClean="0"/>
              <a:t>Yoav</a:t>
            </a:r>
            <a:r>
              <a:rPr lang="en-US" sz="3800" dirty="0" smtClean="0"/>
              <a:t> ram</a:t>
            </a:r>
          </a:p>
          <a:p>
            <a:pPr rtl="0"/>
            <a:r>
              <a:rPr lang="en-US" dirty="0" err="1" smtClean="0">
                <a:solidFill>
                  <a:schemeClr val="tx1"/>
                </a:solidFill>
              </a:rPr>
              <a:t>Hadany</a:t>
            </a:r>
            <a:r>
              <a:rPr lang="en-US" dirty="0" smtClean="0">
                <a:solidFill>
                  <a:schemeClr val="tx1"/>
                </a:solidFill>
              </a:rPr>
              <a:t> Lab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Life sciences faculty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Tel-</a:t>
            </a:r>
            <a:r>
              <a:rPr lang="en-US" dirty="0" err="1" smtClean="0">
                <a:solidFill>
                  <a:schemeClr val="tx1"/>
                </a:solidFill>
              </a:rPr>
              <a:t>aviv</a:t>
            </a:r>
            <a:r>
              <a:rPr lang="en-US" dirty="0" smtClean="0">
                <a:solidFill>
                  <a:schemeClr val="tx1"/>
                </a:solidFill>
              </a:rPr>
              <a:t> University</a:t>
            </a:r>
          </a:p>
          <a:p>
            <a:pPr rtl="0"/>
            <a:r>
              <a:rPr lang="en-US" dirty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0 </a:t>
            </a:r>
            <a:r>
              <a:rPr lang="en-US" dirty="0" smtClean="0">
                <a:solidFill>
                  <a:schemeClr val="tx1"/>
                </a:solidFill>
              </a:rPr>
              <a:t>March 2014</a:t>
            </a:r>
          </a:p>
          <a:p>
            <a:pPr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locus MSB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The population mean fitness at the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mutation</a:t>
                </a:r>
                <a:r>
                  <a:rPr lang="en-US" dirty="0" smtClean="0"/>
                  <a:t>-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selection</a:t>
                </a:r>
                <a:r>
                  <a:rPr lang="en-US" dirty="0" smtClean="0"/>
                  <a:t> balance </a:t>
                </a:r>
                <a:r>
                  <a:rPr lang="en-US" b="0" dirty="0" smtClean="0"/>
                  <a:t>(MSB) : 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b="0" i="1" dirty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𝜔</m:t>
                      </m:r>
                      <m:d>
                        <m:dPr>
                          <m:ctrlPr>
                            <a:rPr lang="en-US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>
                          <a:latin typeface="Cambria Math"/>
                        </a:rPr>
                        <m:t>⋅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𝑢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In words: </a:t>
                </a:r>
              </a:p>
              <a:p>
                <a:pPr algn="ctr" rtl="0"/>
                <a:r>
                  <a:rPr lang="en-US" dirty="0" smtClean="0"/>
                  <a:t>The population mean fitness is equal to the product of </a:t>
                </a:r>
              </a:p>
              <a:p>
                <a:pPr algn="ctr" rtl="0"/>
                <a:r>
                  <a:rPr lang="en-US" dirty="0" smtClean="0"/>
                  <a:t>the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fitness</a:t>
                </a:r>
                <a:r>
                  <a:rPr lang="en-US" dirty="0" smtClean="0"/>
                  <a:t> of the wild-type and </a:t>
                </a:r>
              </a:p>
              <a:p>
                <a:pPr algn="ctr" rtl="0"/>
                <a:r>
                  <a:rPr lang="en-US" dirty="0" smtClean="0"/>
                  <a:t>the probability that the wild-type does not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mutate</a:t>
                </a:r>
                <a:r>
                  <a:rPr lang="en-US" dirty="0" smtClean="0"/>
                  <a:t>.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Therefore, the higher the mutation rate the lower the mean fitness: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b="0" i="1" dirty="0" smtClean="0">
                          <a:latin typeface="Cambria Math"/>
                        </a:rPr>
                        <m:t>∼</m:t>
                      </m:r>
                      <m:r>
                        <a:rPr lang="en-US" b="0" i="1" dirty="0" smtClean="0">
                          <a:latin typeface="Cambria Math"/>
                        </a:rPr>
                        <m:t>1</m:t>
                      </m:r>
                      <m:r>
                        <a:rPr lang="en-US" b="0" i="1" dirty="0" smtClean="0">
                          <a:latin typeface="Cambria Math"/>
                        </a:rPr>
                        <m:t>−</m:t>
                      </m:r>
                      <m:r>
                        <a:rPr lang="en-US" b="0" i="1" dirty="0" smtClean="0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he-IL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40" t="-5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2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locus MSB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52600"/>
                <a:ext cx="7620000" cy="4988768"/>
              </a:xfrm>
            </p:spPr>
            <p:txBody>
              <a:bodyPr>
                <a:norm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b="0" dirty="0" smtClean="0"/>
                  <a:t>  - frequency of individuals with </a:t>
                </a:r>
                <a:r>
                  <a:rPr lang="en-US" sz="2400" b="0" i="1" dirty="0" smtClean="0"/>
                  <a:t>x</a:t>
                </a:r>
                <a:r>
                  <a:rPr lang="en-US" sz="2400" b="0" dirty="0" smtClean="0"/>
                  <a:t> deleterious mutations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b="0" dirty="0" smtClean="0"/>
                  <a:t> - fitness of individuals </a:t>
                </a:r>
                <a:r>
                  <a:rPr lang="en-US" sz="2400" b="0" dirty="0"/>
                  <a:t>with </a:t>
                </a:r>
                <a:r>
                  <a:rPr lang="en-US" sz="2400" b="0" i="1" dirty="0" smtClean="0"/>
                  <a:t>x</a:t>
                </a:r>
                <a:r>
                  <a:rPr lang="en-US" sz="2400" b="0" dirty="0" smtClean="0"/>
                  <a:t> </a:t>
                </a:r>
                <a:r>
                  <a:rPr lang="en-US" sz="2400" b="0" dirty="0"/>
                  <a:t>deleterious </a:t>
                </a:r>
                <a:r>
                  <a:rPr lang="en-US" sz="2400" b="0" dirty="0" smtClean="0"/>
                  <a:t>mutations</a:t>
                </a:r>
              </a:p>
              <a:p>
                <a:pPr algn="l" rtl="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𝑈</m:t>
                    </m:r>
                    <m:r>
                      <a:rPr lang="en-US" sz="2400" b="0" i="0" smtClean="0">
                        <a:latin typeface="Cambria Math"/>
                      </a:rPr>
                      <m:t>   </m:t>
                    </m:r>
                  </m:oMath>
                </a14:m>
                <a:r>
                  <a:rPr lang="en-US" sz="2400" b="0" dirty="0"/>
                  <a:t>- </a:t>
                </a:r>
                <a:r>
                  <a:rPr lang="en-US" sz="2400" b="0" dirty="0" smtClean="0"/>
                  <a:t>mutation rate: number of deleterious mutations per </a:t>
                </a:r>
                <a:r>
                  <a:rPr lang="en-US" sz="2400" b="0" dirty="0" smtClean="0"/>
                  <a:t>individual. Usually this is Poisson </a:t>
                </a:r>
                <a:r>
                  <a:rPr lang="en-US" sz="2400" b="0" dirty="0" smtClean="0"/>
                  <a:t>distributed with </a:t>
                </a:r>
                <a:r>
                  <a:rPr lang="en-US" sz="2400" b="0" dirty="0" smtClean="0"/>
                  <a:t>parameter </a:t>
                </a:r>
                <a:r>
                  <a:rPr lang="en-US" sz="2400" b="0" i="1" dirty="0" smtClean="0"/>
                  <a:t>U</a:t>
                </a:r>
                <a:r>
                  <a:rPr lang="en-US" sz="2400" b="0" dirty="0" smtClean="0"/>
                  <a:t> and </a:t>
                </a:r>
                <a:r>
                  <a:rPr lang="en-US" sz="2400" b="0" dirty="0" err="1" smtClean="0"/>
                  <a:t>pmf</a:t>
                </a:r>
                <a:r>
                  <a:rPr lang="en-US" sz="2400" b="0" dirty="0" smtClean="0"/>
                  <a:t>:</a:t>
                </a:r>
                <a:r>
                  <a:rPr lang="en-US" sz="2400" b="0" i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𝑈</m:t>
                        </m:r>
                      </m:sup>
                    </m:sSup>
                    <m:f>
                      <m:f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</a:rPr>
                          <m:t>!</m:t>
                        </m:r>
                      </m:den>
                    </m:f>
                  </m:oMath>
                </a14:m>
                <a:endParaRPr lang="en-US" sz="2400" b="0" dirty="0" smtClean="0"/>
              </a:p>
              <a:p>
                <a:pPr algn="l" rtl="0"/>
                <a:r>
                  <a:rPr lang="en-US" sz="2400" b="0" dirty="0" smtClean="0"/>
                  <a:t>The change in </a:t>
                </a:r>
                <a:r>
                  <a:rPr lang="en-US" sz="2400" b="0" i="1" dirty="0" err="1" smtClean="0"/>
                  <a:t>f</a:t>
                </a:r>
                <a:r>
                  <a:rPr lang="en-US" sz="2400" b="0" i="1" baseline="-25000" dirty="0" err="1" smtClean="0"/>
                  <a:t>x</a:t>
                </a:r>
                <a:r>
                  <a:rPr lang="en-US" sz="2400" b="0" i="1" dirty="0" smtClean="0"/>
                  <a:t> </a:t>
                </a:r>
                <a:r>
                  <a:rPr lang="en-US" sz="2400" b="0" dirty="0" smtClean="0"/>
                  <a:t>per generation:</a:t>
                </a:r>
                <a:endParaRPr lang="en-US" sz="2400" b="0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/>
                            </a:rPr>
                            <m:t>𝑘</m:t>
                          </m:r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sz="2400" b="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</m:acc>
                            </m:den>
                          </m:f>
                          <m:sSub>
                            <m:sSubPr>
                              <m:ctrlPr>
                                <a:rPr lang="en-US" sz="24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52600"/>
                <a:ext cx="7620000" cy="4988768"/>
              </a:xfrm>
              <a:blipFill rotWithShape="1">
                <a:blip r:embed="rId2"/>
                <a:stretch>
                  <a:fillRect l="-1200" t="-856" r="-224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94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locus MSB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52600"/>
                <a:ext cx="7620000" cy="4988768"/>
              </a:xfrm>
            </p:spPr>
            <p:txBody>
              <a:bodyPr>
                <a:no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b="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</m:acc>
                            </m:den>
                          </m:f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algn="l" rtl="0"/>
                <a:r>
                  <a:rPr lang="en-US" b="0" dirty="0" smtClean="0"/>
                  <a:t>Or in matrix form: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𝑀𝑓</m:t>
                      </m:r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b="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b="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,    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                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b="0" dirty="0" smtClean="0"/>
                  <a:t> is a triangular matrix:</a:t>
                </a:r>
              </a:p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sz="2800" b="0" i="1" smtClean="0">
                          <a:latin typeface="Cambria Math"/>
                        </a:rPr>
                        <m:t>𝑀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800" b="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800" b="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>
                                    <a:latin typeface="Cambria Math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>
                                        <a:latin typeface="Cambria Math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800" b="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>
                                        <a:latin typeface="Cambria Math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b="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800" b="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>
                                    <a:latin typeface="Cambria Math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>
                                        <a:latin typeface="Cambria Math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>
                                        <a:latin typeface="Cambria Math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800" b="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>
                                        <a:latin typeface="Cambria Math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b="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800" b="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>
                                    <a:latin typeface="Cambria Math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>
                                    <a:latin typeface="Cambria Math"/>
                                  </a:rPr>
                                  <m:t>⋱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 algn="l" rtl="0"/>
                <a:endParaRPr lang="en-US" b="0" dirty="0"/>
              </a:p>
              <a:p>
                <a:pPr algn="l" rtl="0"/>
                <a:endParaRPr lang="en-US" b="0" dirty="0" smtClean="0"/>
              </a:p>
              <a:p>
                <a:pPr algn="l" rtl="0"/>
                <a:endParaRPr lang="he-IL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52600"/>
                <a:ext cx="7620000" cy="4988768"/>
              </a:xfrm>
              <a:blipFill rotWithShape="1">
                <a:blip r:embed="rId2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62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locus MSB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algn="l" rtl="0"/>
                <a:r>
                  <a:rPr lang="en-US" sz="2200" b="0" dirty="0" smtClean="0"/>
                  <a:t>The MSB can be found by setting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r>
                      <a:rPr lang="en-US" sz="2200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sz="2200" dirty="0" smtClean="0"/>
                  <a:t>:</a:t>
                </a:r>
              </a:p>
              <a:p>
                <a:pPr algn="l" rtl="0"/>
                <a:endParaRPr lang="en-US" sz="2200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1" i="1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4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sz="4000" b="1" i="1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4000" b="1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4000" i="1" dirty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sz="4000" b="1" i="1" dirty="0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4000" i="1" dirty="0">
                          <a:latin typeface="Cambria Math"/>
                        </a:rPr>
                        <m:t>=</m:t>
                      </m:r>
                      <m:r>
                        <a:rPr lang="en-US" sz="4000" i="1" dirty="0">
                          <a:latin typeface="Cambria Math"/>
                        </a:rPr>
                        <m:t>𝑀</m:t>
                      </m:r>
                      <m:sSup>
                        <m:sSupPr>
                          <m:ctrlPr>
                            <a:rPr lang="en-US" sz="4000" b="1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4000" i="1" dirty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sz="4000" b="1" i="1" dirty="0" smtClean="0">
                              <a:latin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algn="l" rtl="0"/>
                <a:endParaRPr lang="en-US" sz="2200" b="0" dirty="0" smtClean="0"/>
              </a:p>
              <a:p>
                <a:pPr algn="l" rtl="0"/>
                <a:r>
                  <a:rPr lang="en-US" sz="2200" b="0" i="1" dirty="0" smtClean="0"/>
                  <a:t>M</a:t>
                </a:r>
                <a:r>
                  <a:rPr lang="en-US" sz="2200" b="0" dirty="0" smtClean="0"/>
                  <a:t> is triangular so by the </a:t>
                </a:r>
                <a:r>
                  <a:rPr lang="en-US" sz="2200" dirty="0" err="1"/>
                  <a:t>Perron-Frobenius</a:t>
                </a:r>
                <a:r>
                  <a:rPr lang="en-US" sz="2200" dirty="0"/>
                  <a:t> </a:t>
                </a:r>
                <a:r>
                  <a:rPr lang="en-US" sz="2200" b="0" dirty="0" smtClean="0"/>
                  <a:t>theorem, </a:t>
                </a:r>
              </a:p>
              <a:p>
                <a:pPr algn="l" rtl="0"/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200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200" b="0">
                                <a:latin typeface="Cambria Math"/>
                              </a:rPr>
                              <m:t>𝜔</m:t>
                            </m:r>
                          </m:e>
                        </m:acc>
                      </m:e>
                      <m:sup>
                        <m:r>
                          <a:rPr lang="en-US" sz="2200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b="0" dirty="0"/>
                  <a:t> </a:t>
                </a:r>
                <a:r>
                  <a:rPr lang="en-US" sz="2200" b="0" dirty="0" smtClean="0"/>
                  <a:t>is the dominant </a:t>
                </a:r>
                <a:r>
                  <a:rPr lang="en-US" sz="2200" b="0" dirty="0"/>
                  <a:t>eigenvalue of </a:t>
                </a:r>
                <a:r>
                  <a:rPr lang="en-US" sz="2200" b="0" dirty="0" smtClean="0"/>
                  <a:t>M and </a:t>
                </a:r>
                <a:r>
                  <a:rPr lang="en-US" sz="2200" b="0" i="1" dirty="0" smtClean="0"/>
                  <a:t>f*</a:t>
                </a:r>
                <a:r>
                  <a:rPr lang="en-US" sz="2200" b="0" dirty="0" smtClean="0"/>
                  <a:t> is the only non-negative right eigenvector </a:t>
                </a:r>
                <a:r>
                  <a:rPr lang="en-US" sz="2200" b="0" dirty="0"/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200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200" b="0">
                                <a:latin typeface="Cambria Math"/>
                              </a:rPr>
                              <m:t>𝜔</m:t>
                            </m:r>
                          </m:e>
                        </m:acc>
                      </m:e>
                      <m:sup>
                        <m:r>
                          <a:rPr lang="en-US" sz="2200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b="0" dirty="0" smtClean="0"/>
                  <a:t>.</a:t>
                </a:r>
              </a:p>
              <a:p>
                <a:pPr algn="l" rtl="0"/>
                <a:endParaRPr lang="en-US" sz="2200" b="0" dirty="0"/>
              </a:p>
              <a:p>
                <a:pPr algn="l" rtl="0"/>
                <a:r>
                  <a:rPr lang="en-US" sz="2200" b="0" dirty="0" smtClean="0"/>
                  <a:t>The dominant eigenvalue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0</m:t>
                        </m:r>
                        <m:r>
                          <a:rPr lang="en-US" sz="2200" b="0" i="1" smtClean="0">
                            <a:latin typeface="Cambria Math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sz="2200" b="0" dirty="0" smtClean="0"/>
                  <a:t>.</a:t>
                </a:r>
              </a:p>
              <a:p>
                <a:pPr algn="l" rtl="0"/>
                <a:endParaRPr lang="he-IL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0" t="-15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372200" y="4653136"/>
            <a:ext cx="2371876" cy="2149421"/>
            <a:chOff x="6952652" y="3007771"/>
            <a:chExt cx="2371876" cy="2149421"/>
          </a:xfrm>
        </p:grpSpPr>
        <p:pic>
          <p:nvPicPr>
            <p:cNvPr id="7" name="Picture 2" descr="Oskar Perron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1" r="31669"/>
            <a:stretch/>
          </p:blipFill>
          <p:spPr bwMode="auto">
            <a:xfrm>
              <a:off x="7452391" y="3007771"/>
              <a:ext cx="1367554" cy="1628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952652" y="4633972"/>
              <a:ext cx="2371876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Oskar </a:t>
              </a:r>
              <a:r>
                <a:rPr lang="en-US" sz="1400" dirty="0" err="1" smtClean="0"/>
                <a:t>Perron</a:t>
              </a:r>
              <a:endParaRPr lang="en-US" sz="1400" dirty="0" smtClean="0"/>
            </a:p>
            <a:p>
              <a:pPr algn="ctr"/>
              <a:r>
                <a:rPr lang="en-US" sz="1400" dirty="0" smtClean="0"/>
                <a:t>1880-1975, Germany</a:t>
              </a:r>
              <a:endParaRPr lang="he-IL" sz="1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44208" y="188640"/>
            <a:ext cx="2371876" cy="2509461"/>
            <a:chOff x="5296468" y="3007771"/>
            <a:chExt cx="2371876" cy="2509461"/>
          </a:xfrm>
        </p:grpSpPr>
        <p:pic>
          <p:nvPicPr>
            <p:cNvPr id="10" name="Picture 4" descr="GeorgFrobenius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 bwMode="auto">
            <a:xfrm>
              <a:off x="5725445" y="3007771"/>
              <a:ext cx="1428750" cy="2011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6468" y="4994012"/>
              <a:ext cx="2371876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Ferdinand G. </a:t>
              </a:r>
              <a:r>
                <a:rPr lang="en-US" sz="1400" dirty="0" err="1" smtClean="0"/>
                <a:t>Frobenius</a:t>
              </a:r>
              <a:endParaRPr lang="en-US" sz="1400" dirty="0" smtClean="0"/>
            </a:p>
            <a:p>
              <a:pPr algn="ctr"/>
              <a:r>
                <a:rPr lang="en-US" sz="1400" dirty="0" smtClean="0"/>
                <a:t>1849-1917, Germany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1831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7927" y="2715885"/>
            <a:ext cx="461665" cy="2585323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Population mean fitness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3203848" y="6309320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Generations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-57465" y="5713511"/>
                <a:ext cx="71827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he-IL" sz="14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465" y="5713511"/>
                <a:ext cx="718274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82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rate in static environments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High mutation rates reduce </a:t>
                </a:r>
                <a:r>
                  <a:rPr lang="en-US" b="0" i="1" dirty="0" smtClean="0"/>
                  <a:t>adaptedness </a:t>
                </a:r>
                <a:r>
                  <a:rPr lang="en-US" b="0" dirty="0" smtClean="0"/>
                  <a:t>of populations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Selection will </a:t>
                </a:r>
                <a:r>
                  <a:rPr lang="en-US" dirty="0" smtClean="0"/>
                  <a:t>reduce</a:t>
                </a:r>
                <a:r>
                  <a:rPr lang="en-US" b="0" dirty="0" smtClean="0"/>
                  <a:t> the mutation rate to it’s lowest attainable level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What sets this level?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Kimura 1967 - physical or physiological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Dawson 1999 – “cost of fidelity”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Lynch 2010 – “Drift barrier hypothesis”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256" y="5769260"/>
            <a:ext cx="4754208" cy="111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My research: Evolution </a:t>
            </a:r>
            <a:r>
              <a:rPr lang="en-US" dirty="0" smtClean="0"/>
              <a:t>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fidelity</a:t>
            </a:r>
          </a:p>
          <a:p>
            <a:pPr algn="l" rtl="0"/>
            <a:r>
              <a:rPr lang="en-US" b="0" dirty="0" smtClean="0"/>
              <a:t>Drift barrier hypothesis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Adaptive hypothesis</a:t>
            </a:r>
          </a:p>
          <a:p>
            <a:pPr algn="l" rtl="0"/>
            <a:r>
              <a:rPr lang="en-US" b="0" dirty="0" smtClean="0"/>
              <a:t>Second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35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Stress-induced mutation is static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Selection against generation of deleterious mutations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	-	number 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mutation probability</a:t>
                </a:r>
              </a:p>
              <a:p>
                <a:r>
                  <a:rPr lang="el-GR" i="1" dirty="0">
                    <a:solidFill>
                      <a:srgbClr val="C00000"/>
                    </a:solidFill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</a:rPr>
                  <a:t> - deleterious mutation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	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- beneficial mutation</a:t>
                </a:r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74" t="-2066" b="-5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79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𝛿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</a:rPr>
                        <m:t>𝛽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800" dirty="0" smtClean="0"/>
              </a:p>
              <a:p>
                <a:pPr marL="0" indent="0" algn="ctr">
                  <a:buFont typeface="Arial" pitchFamily="34" charset="0"/>
                  <a:buNone/>
                </a:pPr>
                <a:r>
                  <a:rPr lang="en-US" sz="4400" i="1" dirty="0" smtClean="0"/>
                  <a:t>M=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5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5400" i="1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sz="5400" i="1" dirty="0">
                          <a:latin typeface="Cambria Math"/>
                        </a:rPr>
                        <m:t>𝑓</m:t>
                      </m:r>
                      <m:r>
                        <a:rPr lang="en-US" sz="5400" i="1" dirty="0">
                          <a:latin typeface="Cambria Math"/>
                        </a:rPr>
                        <m:t>=</m:t>
                      </m:r>
                      <m:r>
                        <a:rPr lang="en-US" sz="5400" i="1" dirty="0">
                          <a:latin typeface="Cambria Math"/>
                        </a:rPr>
                        <m:t>𝑀𝑓</m:t>
                      </m:r>
                    </m:oMath>
                  </m:oMathPara>
                </a14:m>
                <a:endParaRPr lang="en-US" sz="5400" dirty="0" smtClean="0"/>
              </a:p>
            </p:txBody>
          </p:sp>
        </mc:Choice>
        <mc:Fallback xmlns=""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  <a:blipFill rotWithShape="1"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 smtClean="0"/>
                  <a:t>   # of </a:t>
                </a:r>
                <a:r>
                  <a:rPr lang="en-US" sz="2400" dirty="0"/>
                  <a:t>harmful alleles</a:t>
                </a:r>
                <a:r>
                  <a:rPr lang="en-US" sz="2400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 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mutation probability</a:t>
                </a:r>
              </a:p>
              <a:p>
                <a:r>
                  <a:rPr lang="el-GR" sz="2400" i="1" dirty="0">
                    <a:solidFill>
                      <a:srgbClr val="FF0000"/>
                    </a:solidFill>
                  </a:rPr>
                  <a:t>δ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deleterious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mutation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r>
                  <a:rPr lang="el-GR" sz="2400" dirty="0" smtClean="0">
                    <a:solidFill>
                      <a:schemeClr val="accent3"/>
                    </a:solidFill>
                  </a:rPr>
                  <a:t>β</a:t>
                </a:r>
                <a:r>
                  <a:rPr lang="en-US" sz="2400" dirty="0" smtClean="0">
                    <a:solidFill>
                      <a:schemeClr val="accent3"/>
                    </a:solidFill>
                  </a:rPr>
                  <a:t>    beneficial mutation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400" i="1" dirty="0" smtClean="0"/>
                  <a:t>   </a:t>
                </a:r>
                <a:r>
                  <a:rPr lang="en-US" sz="2400" dirty="0" smtClean="0"/>
                  <a:t>population mean fitness</a:t>
                </a:r>
                <a:endParaRPr lang="en-US" sz="24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  <a:blipFill rotWithShape="1">
                <a:blip r:embed="rId3"/>
                <a:stretch>
                  <a:fillRect l="-2508" t="-1595" r="-2508" b="-4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8" y="-159420"/>
            <a:ext cx="4693952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4361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421054" y="3184376"/>
                <a:ext cx="8229600" cy="3629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i="1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sz="3600" i="1" dirty="0">
                          <a:latin typeface="Cambria Math"/>
                        </a:rPr>
                        <m:t>𝑓</m:t>
                      </m:r>
                      <m:r>
                        <a:rPr lang="en-US" sz="3600" i="1" dirty="0">
                          <a:latin typeface="Cambria Math"/>
                        </a:rPr>
                        <m:t>=</m:t>
                      </m:r>
                      <m:r>
                        <a:rPr lang="en-US" sz="3600" i="1" dirty="0">
                          <a:latin typeface="Cambria Math"/>
                        </a:rPr>
                        <m:t>𝑀𝑓</m:t>
                      </m:r>
                      <m:r>
                        <a:rPr lang="en-US" sz="3600" b="0" i="1" dirty="0" smtClean="0">
                          <a:latin typeface="Cambria Math"/>
                        </a:rPr>
                        <m:t>⇒</m:t>
                      </m:r>
                      <m:f>
                        <m:fPr>
                          <m:ctrlPr>
                            <a:rPr lang="en-US" sz="3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36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3600" i="1" dirty="0">
                          <a:latin typeface="Cambria Math"/>
                        </a:rPr>
                        <m:t>=</m:t>
                      </m:r>
                      <m:r>
                        <a:rPr lang="en-US" sz="3600" b="0" i="1" dirty="0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US" sz="3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3600" b="0" i="1" smtClean="0">
                              <a:latin typeface="Cambria Math"/>
                            </a:rPr>
                            <m:t>𝑀</m:t>
                          </m:r>
                        </m:num>
                        <m:den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3600" i="1" dirty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3600" b="0" dirty="0" smtClean="0"/>
              </a:p>
              <a:p>
                <a:pPr marL="0" indent="0" algn="ctr">
                  <a:buNone/>
                </a:pPr>
                <a:endParaRPr lang="en-US" sz="20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is eigenvalue of </a:t>
                </a:r>
                <a:r>
                  <a:rPr lang="en-US" sz="2800" i="1" dirty="0" smtClean="0"/>
                  <a:t>M </a:t>
                </a:r>
              </a:p>
              <a:p>
                <a:pPr marL="0" indent="0">
                  <a:buNone/>
                </a:pPr>
                <a:r>
                  <a:rPr lang="en-US" sz="2800" i="1" dirty="0" smtClean="0"/>
                  <a:t>v, f</a:t>
                </a:r>
                <a:r>
                  <a:rPr lang="en-US" sz="2800" dirty="0" smtClean="0"/>
                  <a:t> are </a:t>
                </a:r>
                <a:r>
                  <a:rPr lang="en-US" sz="2800" b="1" dirty="0" smtClean="0"/>
                  <a:t>left</a:t>
                </a:r>
                <a:r>
                  <a:rPr lang="en-US" sz="2800" dirty="0" smtClean="0"/>
                  <a:t> and </a:t>
                </a:r>
                <a:r>
                  <a:rPr lang="en-US" sz="2800" b="1" dirty="0" smtClean="0"/>
                  <a:t>right</a:t>
                </a:r>
                <a:r>
                  <a:rPr lang="en-US" sz="2800" dirty="0" smtClean="0"/>
                  <a:t> eigenvectors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4" y="3184376"/>
                <a:ext cx="8229600" cy="3629000"/>
              </a:xfrm>
              <a:prstGeom prst="rect">
                <a:avLst/>
              </a:prstGeom>
              <a:blipFill rotWithShape="1"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 smtClean="0"/>
                  <a:t>   # of </a:t>
                </a:r>
                <a:r>
                  <a:rPr lang="en-US" sz="2400" dirty="0"/>
                  <a:t>harmful alleles</a:t>
                </a:r>
                <a:r>
                  <a:rPr lang="en-US" sz="2400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 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mutation probability</a:t>
                </a:r>
              </a:p>
              <a:p>
                <a:r>
                  <a:rPr lang="el-GR" sz="2400" i="1" dirty="0">
                    <a:solidFill>
                      <a:srgbClr val="FF0000"/>
                    </a:solidFill>
                  </a:rPr>
                  <a:t>δ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deleterious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mutation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r>
                  <a:rPr lang="el-GR" sz="2400" dirty="0" smtClean="0">
                    <a:solidFill>
                      <a:schemeClr val="accent3"/>
                    </a:solidFill>
                  </a:rPr>
                  <a:t>β</a:t>
                </a:r>
                <a:r>
                  <a:rPr lang="en-US" sz="2400" dirty="0" smtClean="0">
                    <a:solidFill>
                      <a:schemeClr val="accent3"/>
                    </a:solidFill>
                  </a:rPr>
                  <a:t>    beneficial mutation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400" i="1" dirty="0" smtClean="0"/>
                  <a:t>   </a:t>
                </a:r>
                <a:r>
                  <a:rPr lang="en-US" sz="2400" dirty="0" smtClean="0"/>
                  <a:t>population mean fitness</a:t>
                </a:r>
                <a:endParaRPr lang="en-US" sz="24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  <a:blipFill rotWithShape="1">
                <a:blip r:embed="rId3"/>
                <a:stretch>
                  <a:fillRect l="-2508" t="-1595" r="-2508" b="-4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421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Between species</a:t>
            </a:r>
          </a:p>
          <a:p>
            <a:pPr algn="l" rtl="0"/>
            <a:r>
              <a:rPr lang="en-US" b="0" dirty="0" smtClean="0"/>
              <a:t>Rates are in average number of measurable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endParaRPr lang="en-US" sz="2400" dirty="0">
                  <a:solidFill>
                    <a:prstClr val="black"/>
                  </a:solidFill>
                </a:endParaRPr>
              </a:p>
              <a:p>
                <a:pPr lvl="0" algn="ctr" rtl="0"/>
                <a:r>
                  <a:rPr lang="en-US" sz="2800" dirty="0" smtClean="0">
                    <a:solidFill>
                      <a:prstClr val="black"/>
                    </a:solidFill>
                  </a:rPr>
                  <a:t>“</a:t>
                </a:r>
                <a:r>
                  <a:rPr lang="en-US" sz="2800" dirty="0">
                    <a:solidFill>
                      <a:prstClr val="black"/>
                    </a:solidFill>
                  </a:rPr>
                  <a:t>Increasing the mutation rate of individuals with below average fitness increases the population mean fitness</a:t>
                </a:r>
                <a:r>
                  <a:rPr lang="en-US" sz="28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00" t="-1395" r="-24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lvl="0" algn="ctr" rtl="0"/>
                <a:r>
                  <a:rPr lang="en-US" sz="2800" dirty="0" smtClean="0">
                    <a:solidFill>
                      <a:prstClr val="black"/>
                    </a:solidFill>
                  </a:rPr>
                  <a:t>“</a:t>
                </a:r>
                <a:r>
                  <a:rPr lang="en-US" sz="2800" dirty="0">
                    <a:solidFill>
                      <a:prstClr val="black"/>
                    </a:solidFill>
                  </a:rPr>
                  <a:t>Increasing the mutation rate of individuals with below average fitness increases the population mean fitness</a:t>
                </a:r>
                <a:r>
                  <a:rPr lang="en-US" sz="28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lvl="0" algn="l" rtl="0"/>
                <a:r>
                  <a:rPr lang="en-US" sz="2400" b="0" dirty="0" smtClean="0">
                    <a:solidFill>
                      <a:prstClr val="black"/>
                    </a:solidFill>
                  </a:rPr>
                  <a:t>Selection doesn’t reduce the mutation rate!</a:t>
                </a:r>
                <a:endParaRPr lang="he-IL" sz="2400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00" t="-1395" r="-2400" b="-129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7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9" y="1440000"/>
            <a:ext cx="7054787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0032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Constitutive mutator (CM)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6172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440000"/>
            <a:ext cx="7029859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7704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Stress-induced mutator (SIM)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4072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dynamic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In changing environments rapid adaptation can be favored by natural selection (</a:t>
            </a:r>
            <a:r>
              <a:rPr lang="en-US" sz="2400" b="0" i="1" dirty="0" smtClean="0"/>
              <a:t>adaptability</a:t>
            </a:r>
            <a:r>
              <a:rPr lang="en-US" sz="2400" b="0" dirty="0" smtClean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The mutation rate must balance between </a:t>
            </a:r>
            <a:r>
              <a:rPr lang="en-US" sz="2400" b="0" i="1" dirty="0" smtClean="0"/>
              <a:t>adaptability </a:t>
            </a:r>
            <a:r>
              <a:rPr lang="en-US" sz="2400" b="0" dirty="0" smtClean="0"/>
              <a:t>and </a:t>
            </a:r>
            <a:r>
              <a:rPr lang="en-US" sz="2400" b="0" i="1" dirty="0" smtClean="0"/>
              <a:t>adaptedness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29060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Rapidly 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400" dirty="0" smtClean="0"/>
              <a:t>The Red Queen hypothesis</a:t>
            </a:r>
            <a:r>
              <a:rPr lang="en-US" sz="2400" b="0" dirty="0" smtClean="0"/>
              <a:t> </a:t>
            </a:r>
          </a:p>
          <a:p>
            <a:pPr algn="l" rtl="0"/>
            <a:r>
              <a:rPr lang="en-US" b="0" dirty="0" smtClean="0"/>
              <a:t>			- van </a:t>
            </a:r>
            <a:r>
              <a:rPr lang="en-US" b="0" dirty="0" err="1" smtClean="0"/>
              <a:t>Valen</a:t>
            </a:r>
            <a:r>
              <a:rPr lang="en-US" b="0" dirty="0" smtClean="0"/>
              <a:t>, 1973</a:t>
            </a:r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 smtClean="0"/>
              <a:t>“It takes all the running you can do, to keep in the same place.”</a:t>
            </a:r>
            <a:r>
              <a:rPr lang="en-US" sz="2400" b="0" dirty="0" smtClean="0"/>
              <a:t> </a:t>
            </a:r>
          </a:p>
          <a:p>
            <a:pPr rtl="0"/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b="0" dirty="0" smtClean="0"/>
              <a:t>What happens when the environment changes frequently?</a:t>
            </a:r>
            <a:endParaRPr lang="en-US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sz="2600" dirty="0" smtClean="0">
                <a:solidFill>
                  <a:schemeClr val="tx2"/>
                </a:solidFill>
              </a:rPr>
              <a:t>Simulation model</a:t>
            </a:r>
          </a:p>
          <a:p>
            <a:pPr algn="l" rtl="0"/>
            <a:r>
              <a:rPr lang="en-US" b="0" dirty="0" smtClean="0"/>
              <a:t>Moran process</a:t>
            </a:r>
            <a:endParaRPr lang="en-US" b="0" dirty="0"/>
          </a:p>
          <a:p>
            <a:pPr algn="l" rtl="0"/>
            <a:r>
              <a:rPr lang="en-US" b="0" dirty="0"/>
              <a:t>Individual-based simulations</a:t>
            </a:r>
          </a:p>
          <a:p>
            <a:pPr algn="l" rtl="0"/>
            <a:r>
              <a:rPr lang="en-US" b="0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832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Populations with SIM are fitter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chemeClr val="tx2"/>
                </a:solidFill>
              </a:rPr>
              <a:t>Within species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Mutation rate in 69 natural populations of </a:t>
            </a:r>
            <a:r>
              <a:rPr lang="en-US" b="0" i="1" dirty="0" smtClean="0"/>
              <a:t>E. coli</a:t>
            </a:r>
            <a:r>
              <a:rPr lang="en-US" b="0" dirty="0" smtClean="0"/>
              <a:t> – </a:t>
            </a:r>
            <a:r>
              <a:rPr lang="en-US" b="0" dirty="0" err="1" smtClean="0"/>
              <a:t>Matic</a:t>
            </a:r>
            <a:r>
              <a:rPr lang="en-US" b="0" dirty="0" smtClean="0"/>
              <a:t> et al. 1997</a:t>
            </a:r>
            <a:endParaRPr lang="he-IL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</a:t>
            </a:r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evolve: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finite &amp; infinite</a:t>
            </a:r>
            <a:r>
              <a:rPr lang="en-US" sz="2800" b="0" dirty="0"/>
              <a:t> 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Second-order </a:t>
            </a:r>
            <a:r>
              <a:rPr lang="en-US" sz="2800" dirty="0"/>
              <a:t>selection</a:t>
            </a:r>
            <a:r>
              <a:rPr lang="en-US" sz="2800" b="0" dirty="0"/>
              <a:t> can lead to the evolution of stress-induced </a:t>
            </a:r>
            <a:r>
              <a:rPr lang="en-US" sz="2800" b="0" dirty="0" smtClean="0"/>
              <a:t>mutagenesis in </a:t>
            </a:r>
            <a:r>
              <a:rPr lang="en-US" sz="2800" b="0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148064" y="220618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Consequences of stress-induced mutation rate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02832" cy="4373563"/>
          </a:xfrm>
        </p:spPr>
        <p:txBody>
          <a:bodyPr>
            <a:normAutofit/>
          </a:bodyPr>
          <a:lstStyle/>
          <a:p>
            <a:pPr algn="l" rtl="0"/>
            <a:endParaRPr lang="en-US" sz="3200" dirty="0" smtClean="0"/>
          </a:p>
          <a:p>
            <a:pPr algn="l" rtl="0"/>
            <a:endParaRPr lang="en-US" sz="3200" dirty="0"/>
          </a:p>
          <a:p>
            <a:pPr algn="l" rtl="0"/>
            <a:r>
              <a:rPr lang="en-US" sz="3200" dirty="0" smtClean="0"/>
              <a:t>How does SIM affect 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This problem was introduces by Sewall Wright in 1931: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sz="2800" dirty="0" smtClean="0"/>
              <a:t>If a new adaptation requires several, separately deleterious mutations, how can it evolve?</a:t>
            </a:r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65" y="384996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6804248" y="-27384"/>
            <a:ext cx="2138213" cy="3240360"/>
            <a:chOff x="6935701" y="3545992"/>
            <a:chExt cx="2138213" cy="3240360"/>
          </a:xfrm>
        </p:grpSpPr>
        <p:pic>
          <p:nvPicPr>
            <p:cNvPr id="9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01" y="354635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43813" y="3545992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Criteria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Adaptation requires a change in two or more traits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Change in only one trait causes reduced fitness</a:t>
            </a:r>
          </a:p>
          <a:p>
            <a:pPr algn="l" rtl="0"/>
            <a:r>
              <a:rPr lang="en-US" dirty="0" smtClean="0"/>
              <a:t>Wings and bones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Flying with heavy bones is costly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Walking and climbing with light bones is dangerous</a:t>
            </a:r>
          </a:p>
          <a:p>
            <a:pPr algn="l" rtl="0"/>
            <a:r>
              <a:rPr lang="en-US" dirty="0" smtClean="0"/>
              <a:t>New metabolic pathway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Two new proteins required – pump and enzyme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each is wasteful without the other</a:t>
            </a:r>
          </a:p>
          <a:p>
            <a:pPr algn="l" rtl="0"/>
            <a:r>
              <a:rPr lang="en-US" dirty="0" smtClean="0"/>
              <a:t>Adaptation to high UV</a:t>
            </a:r>
            <a:r>
              <a:rPr lang="en-US" b="0" dirty="0" smtClean="0"/>
              <a:t> </a:t>
            </a:r>
            <a:r>
              <a:rPr lang="en-US" b="0" dirty="0"/>
              <a:t>(Haldane 1932, p. </a:t>
            </a:r>
            <a:r>
              <a:rPr lang="en-US" b="0" dirty="0" smtClean="0"/>
              <a:t>175)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Dark skin – increased pigmentation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Vitamin D storage in the liver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08304" y="3573016"/>
            <a:ext cx="1639019" cy="2600919"/>
            <a:chOff x="7255383" y="692696"/>
            <a:chExt cx="1639019" cy="2600919"/>
          </a:xfrm>
        </p:grpSpPr>
        <p:pic>
          <p:nvPicPr>
            <p:cNvPr id="6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255383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0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8" y="-30832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7300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://www.birdclubsva.org/Jomla/images/stories/bird%2015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17" y="1358400"/>
            <a:ext cx="133118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s://encrypted-tbn2.gstatic.com/images?q=tbn:ANd9GcSVCTEB_GvRBxpudWs8u9nc8_65R16Ad1MJLlysfomR1DV5wSczd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51" b="89888" l="1767" r="97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5" y="2117341"/>
            <a:ext cx="171707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377545" y="1600200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Heavy bones</a:t>
            </a:r>
            <a:endParaRPr lang="he-IL" dirty="0"/>
          </a:p>
        </p:txBody>
      </p:sp>
      <p:sp>
        <p:nvSpPr>
          <p:cNvPr id="38" name="TextBox 37"/>
          <p:cNvSpPr txBox="1"/>
          <p:nvPr/>
        </p:nvSpPr>
        <p:spPr>
          <a:xfrm>
            <a:off x="2877612" y="2173069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39" name="TextBox 38"/>
          <p:cNvSpPr txBox="1"/>
          <p:nvPr/>
        </p:nvSpPr>
        <p:spPr>
          <a:xfrm>
            <a:off x="5427435" y="1268408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102840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  <p:bldP spid="37" grpId="0"/>
      <p:bldP spid="38" grpId="0"/>
      <p:bldP spid="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704970"/>
            <a:ext cx="31448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5776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99392"/>
            <a:ext cx="7087344" cy="1371600"/>
          </a:xfrm>
        </p:spPr>
        <p:txBody>
          <a:bodyPr/>
          <a:lstStyle/>
          <a:p>
            <a:pPr rtl="0"/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74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landscape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algn="l" rtl="0"/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10" descr="D:\workspace\ruggedsim\manuscript\fitness_landscape_analy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8640"/>
            <a:ext cx="5859270" cy="563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688852" y="1601416"/>
            <a:ext cx="1803028" cy="3915816"/>
            <a:chOff x="1962523" y="33357590"/>
            <a:chExt cx="2751940" cy="5976664"/>
          </a:xfrm>
        </p:grpSpPr>
        <p:pic>
          <p:nvPicPr>
            <p:cNvPr id="7" name="Picture 15" descr="D:\workspace\ruggedsim\manuscript\fitness_landscape_key_vertical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33" b="35462"/>
            <a:stretch/>
          </p:blipFill>
          <p:spPr bwMode="auto">
            <a:xfrm>
              <a:off x="2107938" y="36597950"/>
              <a:ext cx="2518881" cy="2637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2034531" y="33501606"/>
              <a:ext cx="1872208" cy="2871808"/>
              <a:chOff x="2106539" y="34446222"/>
              <a:chExt cx="1872208" cy="2871808"/>
            </a:xfrm>
          </p:grpSpPr>
          <p:pic>
            <p:nvPicPr>
              <p:cNvPr id="16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941" r="56795" b="37231"/>
              <a:stretch/>
            </p:blipFill>
            <p:spPr bwMode="auto">
              <a:xfrm>
                <a:off x="2126882" y="35301806"/>
                <a:ext cx="1851865" cy="973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795" b="76887"/>
              <a:stretch/>
            </p:blipFill>
            <p:spPr bwMode="auto">
              <a:xfrm>
                <a:off x="2114923" y="34446222"/>
                <a:ext cx="1851865" cy="9444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020" r="56795"/>
              <a:stretch/>
            </p:blipFill>
            <p:spPr bwMode="auto">
              <a:xfrm>
                <a:off x="2106539" y="36338147"/>
                <a:ext cx="1851865" cy="979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962523" y="33357590"/>
              <a:ext cx="2751940" cy="5976664"/>
              <a:chOff x="1962523" y="33357590"/>
              <a:chExt cx="2751940" cy="5976664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flipV="1">
                <a:off x="1962523" y="33357590"/>
                <a:ext cx="50076" cy="596193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3906739" y="33357590"/>
                <a:ext cx="14599" cy="3168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4698827" y="36634254"/>
                <a:ext cx="14599" cy="2700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962523" y="39334254"/>
                <a:ext cx="275194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906739" y="36606334"/>
                <a:ext cx="7993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34531" y="33357590"/>
                <a:ext cx="18720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7147" y="5517232"/>
            <a:ext cx="8352928" cy="1224136"/>
            <a:chOff x="10747499" y="39550278"/>
            <a:chExt cx="8352928" cy="1224136"/>
          </a:xfrm>
        </p:grpSpPr>
        <p:pic>
          <p:nvPicPr>
            <p:cNvPr id="20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0747499" y="39550278"/>
              <a:ext cx="3148167" cy="523212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Deterministic model</a:t>
            </a:r>
            <a:endParaRPr lang="he-IL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207" y="4797458"/>
            <a:ext cx="610303" cy="98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370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D:\workspace\ruggedsim\manuscript\fitness_landscape_analytic_mod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642" y="44624"/>
            <a:ext cx="1970838" cy="189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6712"/>
                <a:ext cx="7620000" cy="5289451"/>
              </a:xfrm>
            </p:spPr>
            <p:txBody>
              <a:bodyPr>
                <a:normAutofit fontScale="85000" lnSpcReduction="10000"/>
              </a:bodyPr>
              <a:lstStyle/>
              <a:p>
                <a:pPr algn="l" rtl="0"/>
                <a:r>
                  <a:rPr lang="en-US" b="0" dirty="0" smtClean="0"/>
                  <a:t>Probability that a random offspring is a double mutant: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b="0" dirty="0" smtClean="0"/>
                  <a:t>With stress-induced mutation: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>
                              <a:latin typeface="Cambria Math"/>
                            </a:rPr>
                            <m:t>−</m:t>
                          </m:r>
                          <m:r>
                            <a:rPr lang="en-US" b="0" i="1"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+</m:t>
                      </m:r>
                      <m:r>
                        <a:rPr lang="en-US" b="0" i="1"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den>
                      </m:f>
                      <m:sSup>
                        <m:sSupPr>
                          <m:ctrlPr>
                            <a:rPr lang="en-US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𝜏</m:t>
                          </m:r>
                          <m:r>
                            <a:rPr lang="en-US" b="0" i="1"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b="0" dirty="0" smtClean="0"/>
                  <a:t>The probability that a single double mutant avoids extinction: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𝜌</m:t>
                      </m:r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𝑠𝐻</m:t>
                      </m:r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b="0" dirty="0" smtClean="0"/>
                  <a:t>Probability there are double mutants in the next generation: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𝑁𝑞</m:t>
                      </m:r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b="0" dirty="0" smtClean="0"/>
                  <a:t>Waiting time for a double mutant that will go to fixation: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r>
                        <a:rPr lang="en-US" b="0" i="1" smtClean="0">
                          <a:latin typeface="Cambria Math"/>
                        </a:rPr>
                        <m:t>[</m:t>
                      </m:r>
                      <m:r>
                        <a:rPr lang="en-US" b="0" i="1" smtClean="0">
                          <a:latin typeface="Cambria Math"/>
                        </a:rPr>
                        <m:t>𝑇</m:t>
                      </m:r>
                      <m:r>
                        <a:rPr lang="en-US" b="0" i="1" smtClean="0">
                          <a:latin typeface="Cambria Math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𝑁𝑞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sz="2800" b="0" dirty="0" smtClean="0"/>
                  <a:t>Adaptation rate: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𝜈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𝐸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𝑁𝑞</m:t>
                      </m:r>
                      <m:r>
                        <a:rPr lang="en-US" sz="2800" b="0" i="1" smtClean="0">
                          <a:latin typeface="Cambria Math"/>
                        </a:rPr>
                        <m:t>𝜌</m:t>
                      </m:r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6712"/>
                <a:ext cx="7620000" cy="5289451"/>
              </a:xfrm>
              <a:blipFill rotWithShape="1">
                <a:blip r:embed="rId3"/>
                <a:stretch>
                  <a:fillRect l="-1200" t="-80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79512" y="6239053"/>
                <a:ext cx="856895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algn="ctr" defTabSz="908834">
                  <a:defRPr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𝜈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𝜏</m:t>
                    </m:r>
                  </m:oMath>
                </a14:m>
                <a:r>
                  <a:rPr lang="en-US" dirty="0"/>
                  <a:t> – mutation rate increase;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𝐻</m:t>
                    </m:r>
                  </m:oMath>
                </a14:m>
                <a:r>
                  <a:rPr lang="en-US" dirty="0"/>
                  <a:t> – double mutant advantage;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𝜇</m:t>
                    </m:r>
                  </m:oMath>
                </a14:m>
                <a:r>
                  <a:rPr lang="en-US" dirty="0"/>
                  <a:t> – beneficial mutation rate</a:t>
                </a:r>
                <a:endParaRPr lang="he-IL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239053"/>
                <a:ext cx="8568952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07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562577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tx2"/>
                </a:solidFill>
              </a:rPr>
              <a:t>Within </a:t>
            </a:r>
            <a:r>
              <a:rPr lang="en-US" dirty="0" smtClean="0">
                <a:solidFill>
                  <a:schemeClr val="tx2"/>
                </a:solidFill>
              </a:rPr>
              <a:t>individuals</a:t>
            </a:r>
          </a:p>
          <a:p>
            <a:pPr algn="l" rtl="0"/>
            <a:r>
              <a:rPr lang="en-US" b="0" dirty="0" smtClean="0"/>
              <a:t>DNA polymerase error rate – Lynch 2011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771636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results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indent="205684" algn="l" defTabSz="908834" rtl="0">
                  <a:defRPr/>
                </a:pPr>
                <a:r>
                  <a:rPr lang="en-US" b="0" dirty="0" smtClean="0"/>
                  <a:t>The rate of adaptation without </a:t>
                </a:r>
                <a:r>
                  <a:rPr lang="en-US" dirty="0" smtClean="0"/>
                  <a:t>normal mutation</a:t>
                </a:r>
                <a:r>
                  <a:rPr lang="en-US" b="0" dirty="0" smtClean="0"/>
                  <a:t>:</a:t>
                </a:r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4</m:t>
                      </m:r>
                      <m:r>
                        <a:rPr lang="en-US" i="1">
                          <a:latin typeface="Cambria Math"/>
                        </a:rPr>
                        <m:t>𝑁𝐻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205684" algn="l" defTabSz="908834" rtl="0">
                  <a:defRPr/>
                </a:pPr>
                <a:r>
                  <a:rPr lang="en-US" b="0" dirty="0"/>
                  <a:t>The rate of adaptation without </a:t>
                </a:r>
                <a:r>
                  <a:rPr lang="en-US" dirty="0" smtClean="0"/>
                  <a:t>high mutation</a:t>
                </a:r>
                <a:r>
                  <a:rPr lang="en-US" b="0" dirty="0" smtClean="0"/>
                  <a:t>:</a:t>
                </a:r>
                <a:endParaRPr lang="en-US" b="0" dirty="0"/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205684" algn="l" defTabSz="908834" rtl="0">
                  <a:defRPr/>
                </a:pPr>
                <a:r>
                  <a:rPr lang="en-US" b="0" dirty="0"/>
                  <a:t>The rate of adaptation without </a:t>
                </a:r>
                <a:r>
                  <a:rPr lang="en-US" dirty="0" smtClean="0"/>
                  <a:t>stress-induced mutation</a:t>
                </a:r>
                <a:r>
                  <a:rPr lang="en-US" b="0" dirty="0" smtClean="0"/>
                  <a:t>:</a:t>
                </a:r>
                <a:endParaRPr lang="en-US" b="0" dirty="0"/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𝜏</m:t>
                      </m:r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55" r="-4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2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D:\workspace\ruggedsim\manuscript\fitness_landscape_stochas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53282"/>
            <a:ext cx="5088086" cy="5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50123" y="5733264"/>
            <a:ext cx="5017423" cy="989255"/>
            <a:chOff x="11180427" y="39212876"/>
            <a:chExt cx="7920000" cy="1561538"/>
          </a:xfrm>
        </p:grpSpPr>
        <p:pic>
          <p:nvPicPr>
            <p:cNvPr id="7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1918584" y="39212876"/>
              <a:ext cx="3148167" cy="523213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14957" y="2295797"/>
            <a:ext cx="5017423" cy="4373563"/>
          </a:xfrm>
        </p:spPr>
        <p:txBody>
          <a:bodyPr>
            <a:normAutofit/>
          </a:bodyPr>
          <a:lstStyle/>
          <a:p>
            <a:pPr algn="l" rtl="0"/>
            <a:r>
              <a:rPr lang="en-US" sz="2800" b="0" dirty="0" smtClean="0"/>
              <a:t>No MSB assumption</a:t>
            </a:r>
          </a:p>
          <a:p>
            <a:pPr algn="l" rtl="0"/>
            <a:r>
              <a:rPr lang="en-US" sz="2800" b="0" dirty="0" smtClean="0"/>
              <a:t>No </a:t>
            </a:r>
          </a:p>
          <a:p>
            <a:pPr algn="l" rtl="0"/>
            <a:endParaRPr lang="he-IL" sz="2800" b="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068" y="2780928"/>
            <a:ext cx="40210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pace\ruggedsim\manuscript\mean_fitness_tau_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3376"/>
            <a:ext cx="720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707088" cy="1371600"/>
          </a:xfrm>
        </p:spPr>
        <p:txBody>
          <a:bodyPr/>
          <a:lstStyle/>
          <a:p>
            <a:r>
              <a:rPr lang="en-US" dirty="0" smtClean="0"/>
              <a:t>Mean fitness in MSB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space\ruggedsim\manuscript\competition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44065"/>
            <a:ext cx="9000000" cy="463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2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 descr="D:\workspace\ruggedsim\manuscript\tradeoff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61565"/>
            <a:ext cx="6119800" cy="509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1100" y="6453336"/>
            <a:ext cx="79208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Adaptedness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- Mean fitness relative to NM (non-mutator)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75822" y="3946496"/>
            <a:ext cx="51084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Adaptability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- Adaptation rate relative to NM</a:t>
            </a:r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5105400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marL="800100" lvl="1" indent="-342900" algn="l" rtl="0"/>
            <a:r>
              <a:rPr lang="en-US" sz="2400" dirty="0" smtClean="0"/>
              <a:t>SIM can evolve due to second order selection</a:t>
            </a:r>
          </a:p>
          <a:p>
            <a:pPr marL="800100" lvl="1" indent="-342900" algn="l" rtl="0"/>
            <a:r>
              <a:rPr lang="en-US" sz="2400" dirty="0" smtClean="0"/>
              <a:t>In constant and changing environments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Effects of stress-induced mutagenesis:</a:t>
            </a:r>
          </a:p>
          <a:p>
            <a:pPr marL="800100" lvl="1" indent="-342900" algn="l" rtl="0"/>
            <a:r>
              <a:rPr lang="en-US" sz="2400" dirty="0" smtClean="0"/>
              <a:t>SIM increases the adaptation rate without reducing the population mean fitness</a:t>
            </a:r>
          </a:p>
          <a:p>
            <a:pPr marL="800100" lvl="1" indent="-342900" algn="l" rtl="0"/>
            <a:r>
              <a:rPr lang="en-US" sz="2400" dirty="0" smtClean="0"/>
              <a:t>Breaks the trade-off between </a:t>
            </a:r>
            <a:r>
              <a:rPr lang="en-US" sz="2400" i="1" dirty="0" smtClean="0"/>
              <a:t>adaptability </a:t>
            </a:r>
            <a:r>
              <a:rPr lang="en-US" sz="2400" dirty="0" smtClean="0"/>
              <a:t>and </a:t>
            </a:r>
            <a:r>
              <a:rPr lang="en-US" sz="2400" i="1" dirty="0" smtClean="0"/>
              <a:t>adaptedness</a:t>
            </a:r>
          </a:p>
          <a:p>
            <a:pPr lvl="1" indent="0" algn="l" rtl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/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83317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dirty="0" smtClean="0"/>
              <a:t>	</a:t>
            </a:r>
            <a:r>
              <a:rPr lang="en-US" dirty="0" smtClean="0"/>
              <a:t>      Evidence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0100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static environment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791200" cy="44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175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Evolution in a 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Directional selection without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 balance between </a:t>
            </a:r>
            <a:r>
              <a:rPr lang="en-US" b="0" dirty="0" smtClean="0">
                <a:solidFill>
                  <a:srgbClr val="00B050"/>
                </a:solidFill>
              </a:rPr>
              <a:t>mutation </a:t>
            </a:r>
            <a:r>
              <a:rPr lang="en-US" b="0" dirty="0" smtClean="0"/>
              <a:t>and </a:t>
            </a:r>
            <a:r>
              <a:rPr lang="en-US" b="0" dirty="0" smtClean="0">
                <a:solidFill>
                  <a:srgbClr val="0070C0"/>
                </a:solidFill>
              </a:rPr>
              <a:t>natural selection</a:t>
            </a:r>
            <a:endParaRPr lang="he-IL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Frequency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# Deleterious mutations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Single locus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One bi-allelic locus: wild-type </a:t>
                </a:r>
                <a:r>
                  <a:rPr lang="en-US" b="0" i="1" dirty="0" smtClean="0"/>
                  <a:t>A</a:t>
                </a:r>
                <a:r>
                  <a:rPr lang="en-US" b="0" dirty="0" smtClean="0"/>
                  <a:t> and mutant </a:t>
                </a:r>
                <a:r>
                  <a:rPr lang="en-US" b="0" i="1" dirty="0" smtClean="0"/>
                  <a:t>a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l-GR" b="0" dirty="0" smtClean="0"/>
                  <a:t>ω</a:t>
                </a:r>
                <a:r>
                  <a:rPr lang="en-US" b="0" dirty="0" smtClean="0"/>
                  <a:t>(</a:t>
                </a:r>
                <a:r>
                  <a:rPr lang="en-US" b="0" i="1" dirty="0" smtClean="0"/>
                  <a:t>A</a:t>
                </a:r>
                <a:r>
                  <a:rPr lang="en-US" b="0" dirty="0" smtClean="0"/>
                  <a:t>) &gt; </a:t>
                </a:r>
                <a:r>
                  <a:rPr lang="el-GR" b="0" dirty="0" smtClean="0"/>
                  <a:t>ω</a:t>
                </a:r>
                <a:r>
                  <a:rPr lang="en-US" b="0" dirty="0" smtClean="0"/>
                  <a:t>(</a:t>
                </a:r>
                <a:r>
                  <a:rPr lang="en-US" b="0" i="1" dirty="0" smtClean="0"/>
                  <a:t>a</a:t>
                </a:r>
                <a:r>
                  <a:rPr lang="en-US" b="0" dirty="0"/>
                  <a:t>) </a:t>
                </a:r>
                <a:r>
                  <a:rPr lang="en-US" b="0" dirty="0" smtClean="0"/>
                  <a:t>	(</a:t>
                </a:r>
                <a:r>
                  <a:rPr lang="el-GR" b="0" dirty="0"/>
                  <a:t>ω</a:t>
                </a:r>
                <a:r>
                  <a:rPr lang="en-US" b="0" dirty="0" smtClean="0"/>
                  <a:t> – fitness)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i="1" dirty="0" smtClean="0"/>
                  <a:t>u</a:t>
                </a:r>
                <a:r>
                  <a:rPr lang="en-US" b="0" dirty="0" smtClean="0"/>
                  <a:t> – probability of mutation from </a:t>
                </a:r>
                <a:r>
                  <a:rPr lang="en-US" b="0" i="1" dirty="0" smtClean="0"/>
                  <a:t>A </a:t>
                </a:r>
                <a:r>
                  <a:rPr lang="en-US" b="0" dirty="0" smtClean="0"/>
                  <a:t>to </a:t>
                </a:r>
                <a:r>
                  <a:rPr lang="en-US" b="0" i="1" dirty="0" smtClean="0"/>
                  <a:t>a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The model describes the </a:t>
                </a:r>
                <a:r>
                  <a:rPr lang="en-US" dirty="0" smtClean="0"/>
                  <a:t>change in the frequency of </a:t>
                </a:r>
                <a:r>
                  <a:rPr lang="en-US" i="1" dirty="0" smtClean="0"/>
                  <a:t>A</a:t>
                </a:r>
                <a:r>
                  <a:rPr lang="en-US" b="0" dirty="0" smtClean="0"/>
                  <a:t>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/>
                            </a:rPr>
                            <m:t>𝐴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algn="l" rtl="0"/>
                <a:r>
                  <a:rPr lang="en-US" b="0" dirty="0" smtClean="0"/>
                  <a:t>In a static environment we can look for an </a:t>
                </a:r>
                <a:r>
                  <a:rPr lang="en-US" dirty="0" smtClean="0"/>
                  <a:t>equilibrium</a:t>
                </a:r>
                <a:r>
                  <a:rPr lang="en-US" b="0" dirty="0" smtClean="0"/>
                  <a:t>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With some algebraic operations we get: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𝜔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00" t="-5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9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1317</TotalTime>
  <Words>1846</Words>
  <Application>Microsoft Office PowerPoint</Application>
  <PresentationFormat>On-screen Show (4:3)</PresentationFormat>
  <Paragraphs>331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Essential</vt:lpstr>
      <vt:lpstr>Stress, mutation, evolution, and Mathematical models </vt:lpstr>
      <vt:lpstr>Variability in mutation rates</vt:lpstr>
      <vt:lpstr>Variability in mutation rates</vt:lpstr>
      <vt:lpstr>Variability in mutation rates</vt:lpstr>
      <vt:lpstr>Stress-induced mutation</vt:lpstr>
      <vt:lpstr>       Evidence</vt:lpstr>
      <vt:lpstr>Evolution in a static environment</vt:lpstr>
      <vt:lpstr>Evolution in a static environment</vt:lpstr>
      <vt:lpstr>Single locus model</vt:lpstr>
      <vt:lpstr>Single locus MSB</vt:lpstr>
      <vt:lpstr>Multiple locus MSB</vt:lpstr>
      <vt:lpstr>Multiple locus MSB</vt:lpstr>
      <vt:lpstr>Multiple locus MSB</vt:lpstr>
      <vt:lpstr>Simulation results</vt:lpstr>
      <vt:lpstr>Mutation rate in static environments</vt:lpstr>
      <vt:lpstr>My research: Evolution of stress-induced mutation</vt:lpstr>
      <vt:lpstr>Stress-induced mutation is static environments</vt:lpstr>
      <vt:lpstr>PowerPoint Presentation</vt:lpstr>
      <vt:lpstr>PowerPoint Presentation</vt:lpstr>
      <vt:lpstr>Static environment</vt:lpstr>
      <vt:lpstr>Static environment</vt:lpstr>
      <vt:lpstr>Static environments</vt:lpstr>
      <vt:lpstr>Static environments</vt:lpstr>
      <vt:lpstr>Evolution in a dynamic environment</vt:lpstr>
      <vt:lpstr>Rapidly changing environments</vt:lpstr>
      <vt:lpstr>Changing environments</vt:lpstr>
      <vt:lpstr>Populations with SIM are fitter</vt:lpstr>
      <vt:lpstr>SIM wins competitions</vt:lpstr>
      <vt:lpstr>SIM wins competitions</vt:lpstr>
      <vt:lpstr>Summary: Evolution of stress-induced mutation</vt:lpstr>
      <vt:lpstr>Consequences of stress-induced mutation rate</vt:lpstr>
      <vt:lpstr>Adaptive peak shifts</vt:lpstr>
      <vt:lpstr>examples</vt:lpstr>
      <vt:lpstr>Simple landscape </vt:lpstr>
      <vt:lpstr>Rugged landscape</vt:lpstr>
      <vt:lpstr>Adaptive Peak shift</vt:lpstr>
      <vt:lpstr>SIM &amp; rugged landscape</vt:lpstr>
      <vt:lpstr>Deterministic model</vt:lpstr>
      <vt:lpstr>PowerPoint Presentation</vt:lpstr>
      <vt:lpstr>Deterministic results</vt:lpstr>
      <vt:lpstr>Stochastic model</vt:lpstr>
      <vt:lpstr>Adaptation rate</vt:lpstr>
      <vt:lpstr>Mean fitness in MSB</vt:lpstr>
      <vt:lpstr>competitions</vt:lpstr>
      <vt:lpstr>SIM Breaks the adaptability-adaptedness trade-off</vt:lpstr>
      <vt:lpstr>Conclusion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39</cp:revision>
  <dcterms:created xsi:type="dcterms:W3CDTF">2013-10-16T06:44:56Z</dcterms:created>
  <dcterms:modified xsi:type="dcterms:W3CDTF">2014-03-16T20:36:12Z</dcterms:modified>
</cp:coreProperties>
</file>